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7" r:id="rId3"/>
    <p:sldId id="257" r:id="rId4"/>
    <p:sldId id="278" r:id="rId5"/>
    <p:sldId id="289" r:id="rId6"/>
    <p:sldId id="293" r:id="rId7"/>
    <p:sldId id="283" r:id="rId8"/>
    <p:sldId id="288" r:id="rId9"/>
    <p:sldId id="318" r:id="rId10"/>
    <p:sldId id="280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57" d="100"/>
          <a:sy n="57" d="100"/>
        </p:scale>
        <p:origin x="78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91\user\4&#1054;&#1090;&#1076;&#1077;&#1083;%20&#1088;&#1072;&#1079;&#1074;&#1080;&#1090;&#1080;&#1103;%20&#1087;&#1088;&#1077;&#1076;&#1087;&#1088;&#1080;&#1085;&#1080;&#1084;&#1072;&#1090;&#1077;&#1083;&#1100;&#1089;&#1090;&#1074;&#1072;%20&#1080;%20&#1082;&#1086;&#1085;&#1082;&#1091;&#1088;&#1077;&#1085;&#1094;&#1080;&#1080;\!!!&#1056;&#1077;&#1077;&#1089;&#1090;&#1088;%20&#1057;&#1052;&#1057;&#1055;\&#1040;&#1085;&#1072;&#1083;&#1080;&#1079;%20&#1056;&#1057;&#1052;&#1057;&#1055;_10.06.2022+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91\user\4&#1054;&#1090;&#1076;&#1077;&#1083;%20&#1088;&#1072;&#1079;&#1074;&#1080;&#1090;&#1080;&#1103;%20&#1087;&#1088;&#1077;&#1076;&#1087;&#1088;&#1080;&#1085;&#1080;&#1084;&#1072;&#1090;&#1077;&#1083;&#1100;&#1089;&#1090;&#1074;&#1072;%20&#1080;%20&#1082;&#1086;&#1085;&#1082;&#1091;&#1088;&#1077;&#1085;&#1094;&#1080;&#1080;\!!!&#1056;&#1077;&#1077;&#1089;&#1090;&#1088;%20&#1057;&#1052;&#1057;&#1055;\&#1040;&#1085;&#1072;&#1083;&#1080;&#1079;%20&#1056;&#1057;&#1052;&#1057;&#1055;_10.06.2022+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91\user\4&#1054;&#1090;&#1076;&#1077;&#1083;%20&#1088;&#1072;&#1079;&#1074;&#1080;&#1090;&#1080;&#1103;%20&#1087;&#1088;&#1077;&#1076;&#1087;&#1088;&#1080;&#1085;&#1080;&#1084;&#1072;&#1090;&#1077;&#1083;&#1100;&#1089;&#1090;&#1074;&#1072;%20&#1080;%20&#1082;&#1086;&#1085;&#1082;&#1091;&#1088;&#1077;&#1085;&#1094;&#1080;&#1080;\!!!&#1056;&#1077;&#1077;&#1089;&#1090;&#1088;%20&#1057;&#1052;&#1057;&#1055;\&#1040;&#1085;&#1072;&#1083;&#1080;&#1079;%20&#1056;&#1057;&#1052;&#1057;&#1055;_10.06.2022+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количества самозанятых граждан </a:t>
            </a:r>
          </a:p>
        </c:rich>
      </c:tx>
      <c:layout>
        <c:manualLayout>
          <c:xMode val="edge"/>
          <c:yMode val="edge"/>
          <c:x val="0"/>
          <c:y val="7.4054212186247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'[Анализ РСМСП_10.06.2022+.xlsx]диаграммы'!$A$21:$A$29</c:f>
              <c:strCache>
                <c:ptCount val="9"/>
                <c:pt idx="0">
                  <c:v>2 кв.  2020</c:v>
                </c:pt>
                <c:pt idx="1">
                  <c:v>3 кв.  2020</c:v>
                </c:pt>
                <c:pt idx="2">
                  <c:v>4 кв.  2020</c:v>
                </c:pt>
                <c:pt idx="3">
                  <c:v>1 кв.  2021</c:v>
                </c:pt>
                <c:pt idx="4">
                  <c:v>2 кв.  2021</c:v>
                </c:pt>
                <c:pt idx="5">
                  <c:v>3 кв.  2021</c:v>
                </c:pt>
                <c:pt idx="6">
                  <c:v>4 кв.  2021</c:v>
                </c:pt>
                <c:pt idx="7">
                  <c:v>1 кв. 2022</c:v>
                </c:pt>
                <c:pt idx="8">
                  <c:v>2 кв. 2022</c:v>
                </c:pt>
              </c:strCache>
            </c:strRef>
          </c:cat>
          <c:val>
            <c:numRef>
              <c:f>'[Анализ РСМСП_10.06.2022+.xlsx]диаграммы'!$B$21:$B$29</c:f>
              <c:numCache>
                <c:formatCode>General</c:formatCode>
                <c:ptCount val="9"/>
                <c:pt idx="0">
                  <c:v>183</c:v>
                </c:pt>
                <c:pt idx="1">
                  <c:v>526</c:v>
                </c:pt>
                <c:pt idx="2">
                  <c:v>1060</c:v>
                </c:pt>
                <c:pt idx="3">
                  <c:v>1272</c:v>
                </c:pt>
                <c:pt idx="4">
                  <c:v>2188</c:v>
                </c:pt>
                <c:pt idx="5">
                  <c:v>2947</c:v>
                </c:pt>
                <c:pt idx="6">
                  <c:v>3647</c:v>
                </c:pt>
                <c:pt idx="7">
                  <c:v>4315</c:v>
                </c:pt>
                <c:pt idx="8">
                  <c:v>5655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A9-4107-8D47-941EE92EC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0646960"/>
        <c:axId val="-1830640432"/>
      </c:lineChart>
      <c:catAx>
        <c:axId val="-183064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40432"/>
        <c:crosses val="autoZero"/>
        <c:auto val="1"/>
        <c:lblAlgn val="ctr"/>
        <c:lblOffset val="100"/>
        <c:noMultiLvlLbl val="0"/>
      </c:catAx>
      <c:valAx>
        <c:axId val="-183064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4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численности занятых в сфере малого и среднего предпринимательства</a:t>
            </a:r>
          </a:p>
        </c:rich>
      </c:tx>
      <c:layout>
        <c:manualLayout>
          <c:xMode val="edge"/>
          <c:yMode val="edge"/>
          <c:x val="0.1536944444444444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'[Анализ РСМСП_10.06.2022+.xlsx]диаграммы'!$A$44:$A$53</c:f>
              <c:strCache>
                <c:ptCount val="10"/>
                <c:pt idx="0">
                  <c:v>1 кв.  2020</c:v>
                </c:pt>
                <c:pt idx="1">
                  <c:v>2 кв.  2020</c:v>
                </c:pt>
                <c:pt idx="2">
                  <c:v>3 кв.  2020</c:v>
                </c:pt>
                <c:pt idx="3">
                  <c:v>4 кв.  2020</c:v>
                </c:pt>
                <c:pt idx="4">
                  <c:v>1 кв.  2021</c:v>
                </c:pt>
                <c:pt idx="5">
                  <c:v>2 кв.  2021</c:v>
                </c:pt>
                <c:pt idx="6">
                  <c:v>3 кв.  2021</c:v>
                </c:pt>
                <c:pt idx="7">
                  <c:v>4 кв.  2021</c:v>
                </c:pt>
                <c:pt idx="8">
                  <c:v>1 кв. 2022</c:v>
                </c:pt>
                <c:pt idx="9">
                  <c:v>2 кв. 2022</c:v>
                </c:pt>
              </c:strCache>
            </c:strRef>
          </c:cat>
          <c:val>
            <c:numRef>
              <c:f>'[Анализ РСМСП_10.06.2022+.xlsx]диаграммы'!$B$44:$B$53</c:f>
              <c:numCache>
                <c:formatCode>General</c:formatCode>
                <c:ptCount val="10"/>
                <c:pt idx="0">
                  <c:v>26384</c:v>
                </c:pt>
                <c:pt idx="1">
                  <c:v>26597</c:v>
                </c:pt>
                <c:pt idx="2">
                  <c:v>27275</c:v>
                </c:pt>
                <c:pt idx="3">
                  <c:v>28273</c:v>
                </c:pt>
                <c:pt idx="4">
                  <c:v>27885</c:v>
                </c:pt>
                <c:pt idx="5">
                  <c:v>29786</c:v>
                </c:pt>
                <c:pt idx="6">
                  <c:v>32201</c:v>
                </c:pt>
                <c:pt idx="7">
                  <c:v>33190</c:v>
                </c:pt>
                <c:pt idx="8">
                  <c:v>33513</c:v>
                </c:pt>
                <c:pt idx="9">
                  <c:v>34778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B6-4F7E-892D-3A34B2A9B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0637168"/>
        <c:axId val="-1830642064"/>
      </c:lineChart>
      <c:catAx>
        <c:axId val="-183063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42064"/>
        <c:crosses val="autoZero"/>
        <c:auto val="1"/>
        <c:lblAlgn val="ctr"/>
        <c:lblOffset val="100"/>
        <c:noMultiLvlLbl val="0"/>
      </c:catAx>
      <c:valAx>
        <c:axId val="-1830642064"/>
        <c:scaling>
          <c:orientation val="minMax"/>
          <c:max val="40000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3716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Динамика действующих </a:t>
            </a:r>
            <a:r>
              <a:rPr lang="ru-RU" dirty="0" err="1">
                <a:solidFill>
                  <a:schemeClr val="tx1"/>
                </a:solidFill>
              </a:rPr>
              <a:t>микрозаймов</a:t>
            </a:r>
            <a:r>
              <a:rPr lang="ru-RU" dirty="0">
                <a:solidFill>
                  <a:schemeClr val="tx1"/>
                </a:solidFill>
              </a:rPr>
              <a:t>                            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Количество займов, ед.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'[Анализ РСМСП_10.06.2022+.xlsx]диаграммы'!$A$33:$A$42</c:f>
              <c:strCache>
                <c:ptCount val="10"/>
                <c:pt idx="0">
                  <c:v>1 кв.2020</c:v>
                </c:pt>
                <c:pt idx="1">
                  <c:v>2 кв.2020</c:v>
                </c:pt>
                <c:pt idx="2">
                  <c:v>3 кв.2020</c:v>
                </c:pt>
                <c:pt idx="3">
                  <c:v>4 кв.2020</c:v>
                </c:pt>
                <c:pt idx="4">
                  <c:v>1 кв.2021</c:v>
                </c:pt>
                <c:pt idx="5">
                  <c:v>2 кв.2021</c:v>
                </c:pt>
                <c:pt idx="6">
                  <c:v>3 кв.2021</c:v>
                </c:pt>
                <c:pt idx="7">
                  <c:v>4 кв.2021</c:v>
                </c:pt>
                <c:pt idx="8">
                  <c:v>1 кв.2022</c:v>
                </c:pt>
                <c:pt idx="9">
                  <c:v>2 кв.2022</c:v>
                </c:pt>
              </c:strCache>
            </c:strRef>
          </c:cat>
          <c:val>
            <c:numRef>
              <c:f>'[Анализ РСМСП_10.06.2022+.xlsx]диаграммы'!$B$33:$B$42</c:f>
              <c:numCache>
                <c:formatCode>General</c:formatCode>
                <c:ptCount val="10"/>
                <c:pt idx="0">
                  <c:v>159</c:v>
                </c:pt>
                <c:pt idx="1">
                  <c:v>240</c:v>
                </c:pt>
                <c:pt idx="2">
                  <c:v>269</c:v>
                </c:pt>
                <c:pt idx="3">
                  <c:v>274</c:v>
                </c:pt>
                <c:pt idx="4">
                  <c:v>325</c:v>
                </c:pt>
                <c:pt idx="5">
                  <c:v>374</c:v>
                </c:pt>
                <c:pt idx="6">
                  <c:v>373</c:v>
                </c:pt>
                <c:pt idx="7">
                  <c:v>389</c:v>
                </c:pt>
                <c:pt idx="8">
                  <c:v>403</c:v>
                </c:pt>
                <c:pt idx="9">
                  <c:v>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9-4F08-89EA-7B0BC74AE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30636624"/>
        <c:axId val="-1830646416"/>
      </c:barChart>
      <c:lineChart>
        <c:grouping val="standard"/>
        <c:varyColors val="0"/>
        <c:ser>
          <c:idx val="1"/>
          <c:order val="1"/>
          <c:tx>
            <c:v>Сумма займов, млн. руб.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'[Анализ РСМСП_10.06.2022+.xlsx]диаграммы'!$A$33:$A$42</c:f>
              <c:strCache>
                <c:ptCount val="10"/>
                <c:pt idx="0">
                  <c:v>1 кв.2020</c:v>
                </c:pt>
                <c:pt idx="1">
                  <c:v>2 кв.2020</c:v>
                </c:pt>
                <c:pt idx="2">
                  <c:v>3 кв.2020</c:v>
                </c:pt>
                <c:pt idx="3">
                  <c:v>4 кв.2020</c:v>
                </c:pt>
                <c:pt idx="4">
                  <c:v>1 кв.2021</c:v>
                </c:pt>
                <c:pt idx="5">
                  <c:v>2 кв.2021</c:v>
                </c:pt>
                <c:pt idx="6">
                  <c:v>3 кв.2021</c:v>
                </c:pt>
                <c:pt idx="7">
                  <c:v>4 кв.2021</c:v>
                </c:pt>
                <c:pt idx="8">
                  <c:v>1 кв.2022</c:v>
                </c:pt>
                <c:pt idx="9">
                  <c:v>2 кв.2022</c:v>
                </c:pt>
              </c:strCache>
            </c:strRef>
          </c:cat>
          <c:val>
            <c:numRef>
              <c:f>'[Анализ РСМСП_10.06.2022+.xlsx]диаграммы'!$C$33:$C$42</c:f>
              <c:numCache>
                <c:formatCode>General</c:formatCode>
                <c:ptCount val="10"/>
                <c:pt idx="0">
                  <c:v>140.19999999999999</c:v>
                </c:pt>
                <c:pt idx="1">
                  <c:v>204.6</c:v>
                </c:pt>
                <c:pt idx="2">
                  <c:v>249.1</c:v>
                </c:pt>
                <c:pt idx="3" formatCode="0.0">
                  <c:v>237</c:v>
                </c:pt>
                <c:pt idx="4">
                  <c:v>279.3</c:v>
                </c:pt>
                <c:pt idx="5">
                  <c:v>330.4</c:v>
                </c:pt>
                <c:pt idx="6">
                  <c:v>297.60000000000002</c:v>
                </c:pt>
                <c:pt idx="7">
                  <c:v>270.3</c:v>
                </c:pt>
                <c:pt idx="8">
                  <c:v>291.89999999999998</c:v>
                </c:pt>
                <c:pt idx="9">
                  <c:v>362.4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09-4F08-89EA-7B0BC74AE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30648592"/>
        <c:axId val="-1830636080"/>
      </c:lineChart>
      <c:catAx>
        <c:axId val="-18306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46416"/>
        <c:crosses val="autoZero"/>
        <c:auto val="1"/>
        <c:lblAlgn val="ctr"/>
        <c:lblOffset val="100"/>
        <c:noMultiLvlLbl val="0"/>
      </c:catAx>
      <c:valAx>
        <c:axId val="-18306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36624"/>
        <c:crosses val="autoZero"/>
        <c:crossBetween val="between"/>
      </c:valAx>
      <c:valAx>
        <c:axId val="-183063608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0648592"/>
        <c:crosses val="max"/>
        <c:crossBetween val="between"/>
      </c:valAx>
      <c:catAx>
        <c:axId val="-1830648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30636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54A8-EA1D-43DE-92C2-9B03328A652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A590-B745-417E-A9AB-3C06CAC1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8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340D-146D-4B29-B851-6E97AEDEA292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4511-1AAE-4D9C-B971-314104ED1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2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CF6CE-DA7A-4BA4-8246-C76CFEB62A9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31147A-6F3B-4B77-A297-A4A5D2E356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msh.altaigov.ru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s://&#1084;&#1086;&#1081;&#1073;&#1080;&#1079;&#1085;&#1077;&#1089;04.&#1088;&#1092;/" TargetMode="External"/><Relationship Id="rId7" Type="http://schemas.openxmlformats.org/officeDocument/2006/relationships/hyperlink" Target="mailto:turizm-ra@yandex.ru" TargetMode="External"/><Relationship Id="rId12" Type="http://schemas.openxmlformats.org/officeDocument/2006/relationships/image" Target="../media/image18.png"/><Relationship Id="rId2" Type="http://schemas.openxmlformats.org/officeDocument/2006/relationships/hyperlink" Target="mailto:Binkra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0;&#1085;&#1101;&#1082;&#1086;04.&#1088;&#1092;/" TargetMode="External"/><Relationship Id="rId11" Type="http://schemas.openxmlformats.org/officeDocument/2006/relationships/hyperlink" Target="http://government.ru/sanctions_measures/" TargetMode="External"/><Relationship Id="rId5" Type="http://schemas.openxmlformats.org/officeDocument/2006/relationships/hyperlink" Target="mailto:okr@mineco04.ru" TargetMode="External"/><Relationship Id="rId10" Type="http://schemas.openxmlformats.org/officeDocument/2006/relationships/hyperlink" Target="https://mt04.ru/" TargetMode="External"/><Relationship Id="rId4" Type="http://schemas.openxmlformats.org/officeDocument/2006/relationships/hyperlink" Target="mailto:fond-ra@yandex.ru" TargetMode="External"/><Relationship Id="rId9" Type="http://schemas.openxmlformats.org/officeDocument/2006/relationships/hyperlink" Target="https://mcx-alta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04664"/>
            <a:ext cx="4320480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212976"/>
            <a:ext cx="6172200" cy="248971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О поддержке малого и среднего предпринимательства в </a:t>
            </a: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Республике Алтай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инэкономразвития РА\Desktop\мои\b10e2e96e6fdb4997f63625d57689f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4572000" y="332656"/>
            <a:ext cx="43204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22028"/>
            <a:ext cx="1368152" cy="13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22028"/>
            <a:ext cx="1351781" cy="134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040560" cy="71873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получения подробной консультации по мерам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поддержки просим обращаться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064896" cy="4896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мерам государственной поддержки малого бизнеса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«горячей линии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туризма и предпринимательства Республики Алтай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(Центр Мой бизнес) </a:t>
            </a: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 (983)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580-03-81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круглосуточно), 8 (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388-22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4-72-41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inkra@yandex.ru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электронных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обращений;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сайт   </a:t>
            </a:r>
            <a:r>
              <a:rPr lang="en-US" sz="9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900" dirty="0">
                <a:latin typeface="Times New Roman" pitchFamily="18" charset="0"/>
                <a:cs typeface="Times New Roman" pitchFamily="18" charset="0"/>
                <a:hlinkClick r:id="rId3"/>
              </a:rPr>
              <a:t>мойбизнес04.рф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мерам государственной поддержки, оказываемой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Фондом поддержки малого и среднего предпринимательства Республики Алтай</a:t>
            </a:r>
            <a:b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8 (983) 052-01-91,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(388-22) 4-72-21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4"/>
              </a:rPr>
              <a:t>fond-ra@yandex.ru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электронных обращений;    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мерам государственной поддержки – в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Минэкономразвития Республики Алтай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тел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8 (913) 690-12-12, 8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388-22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2-55-38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okr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5"/>
              </a:rPr>
              <a:t>mineco04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для электронных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обращений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9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ru-RU" sz="900" dirty="0">
                <a:latin typeface="Times New Roman" pitchFamily="18" charset="0"/>
                <a:cs typeface="Times New Roman" pitchFamily="18" charset="0"/>
                <a:hlinkClick r:id="rId6"/>
              </a:rPr>
              <a:t>минэко04.рф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мерам государственной поддержки – в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Министерство природных ресурсов, экологии и туризма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Республики Алтай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тел 8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(388-22)-6-60-79, 8 (991)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541-68-41 (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 9:00 до 18:00),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7"/>
              </a:rPr>
              <a:t>turizm-ra@yandex.ru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электронных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обращений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; сайт </a:t>
            </a:r>
            <a:r>
              <a:rPr lang="en-US" sz="900" dirty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6"/>
              </a:rPr>
              <a:t>://mpr-ra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мерам государственной поддержки – в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сельского хозяйства Республики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Алтай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тел 8 (388-22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)-2-36-74, 2-12-48, 8 (983) 325-06-51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(с 9:00 до 18:00),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8"/>
              </a:rPr>
              <a:t>info@msh.altaigov.ru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электронных обращений; сайт </a:t>
            </a:r>
            <a:r>
              <a:rPr lang="en-US" sz="900" dirty="0">
                <a:latin typeface="Times New Roman" pitchFamily="18" charset="0"/>
                <a:cs typeface="Times New Roman" pitchFamily="18" charset="0"/>
                <a:hlinkClick r:id="rId9"/>
              </a:rPr>
              <a:t>https://mcx-altai.ru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По мерам государственной поддержки – в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Министерства труда, социального развития и занятости населения Республики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Алтай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тел 8 (388-22)-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2-68-70, 2-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8 (983) 325-06-51 (с 9:00 до 18:00),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8"/>
              </a:rPr>
              <a:t>mintrud@altaigov.ru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для электронных обращений; сайт </a:t>
            </a:r>
            <a:r>
              <a:rPr lang="en-US" sz="900" dirty="0">
                <a:latin typeface="Times New Roman" pitchFamily="18" charset="0"/>
                <a:cs typeface="Times New Roman" pitchFamily="18" charset="0"/>
                <a:hlinkClick r:id="rId10"/>
              </a:rPr>
              <a:t>https://mt04.ru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Подробнее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мерах государственной поддержки малого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граждан на сайте </a:t>
            </a:r>
            <a:r>
              <a:rPr lang="en-US" sz="900" dirty="0">
                <a:latin typeface="Times New Roman" pitchFamily="18" charset="0"/>
                <a:cs typeface="Times New Roman" pitchFamily="18" charset="0"/>
                <a:hlinkClick r:id="rId11"/>
              </a:rPr>
              <a:t>http://government.ru/sanctions_measures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мойбизнес.рф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anticrisis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52249" y="1098219"/>
            <a:ext cx="2261629" cy="458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237312"/>
            <a:ext cx="624828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8626236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10 сентября 2022 года в республике </a:t>
            </a:r>
            <a:r>
              <a:rPr lang="ru-RU" sz="1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8 336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СМСП.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12 месяцев количество СМСП увеличилось на 142 единицы (или 2%).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самозанятых граждан – </a:t>
            </a:r>
            <a:r>
              <a:rPr lang="ru-RU" sz="1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6 267 чел.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занятых в малом и среднем предпринимательстве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</a:p>
          <a:p>
            <a:pPr algn="ctr"/>
            <a:r>
              <a:rPr lang="ru-RU" sz="1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35,8 тыс</a:t>
            </a:r>
            <a:r>
              <a:rPr lang="ru-RU" sz="17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прирост за год составил 3,6 тыс. человек или 11%.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237312"/>
            <a:ext cx="408804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30004"/>
              </p:ext>
            </p:extLst>
          </p:nvPr>
        </p:nvGraphicFramePr>
        <p:xfrm>
          <a:off x="251520" y="3136679"/>
          <a:ext cx="4536141" cy="274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639068"/>
              </p:ext>
            </p:extLst>
          </p:nvPr>
        </p:nvGraphicFramePr>
        <p:xfrm>
          <a:off x="4644008" y="3210831"/>
          <a:ext cx="4018087" cy="259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43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149080"/>
            <a:ext cx="8136903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365"/>
            <a:ext cx="1171018" cy="8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2444"/>
            <a:ext cx="825767" cy="8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75869"/>
            <a:ext cx="41044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 задача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916832"/>
            <a:ext cx="821925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Главная задача </a:t>
            </a:r>
            <a:r>
              <a:rPr lang="ru-RU" b="1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обеспечение </a:t>
            </a:r>
            <a:r>
              <a:rPr lang="ru-RU" b="1" dirty="0">
                <a:solidFill>
                  <a:schemeClr val="tx1"/>
                </a:solidFill>
              </a:rPr>
              <a:t>гибкости экономики и снятие ограничений для бизнеса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по следующим основным направлениям: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284984"/>
            <a:ext cx="2160241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Деловой климат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Смягчение налоговой нагрузки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Упрощение  налогового контроля и административных штрафов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Снижение административных барьеров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1800" y="3284984"/>
            <a:ext cx="2736304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Финансовая поддержка 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Расширение доступа к льготному кредитованию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Предоставление кредитных каникул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Увеличение гарантийной поддержки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</a:rPr>
              <a:t>Компенсация расходов на систему быстрых платежей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284984"/>
            <a:ext cx="2736304" cy="31049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Поддержка отдельных отраслей 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</a:rPr>
              <a:t>Системообразующие компании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</a:rPr>
              <a:t>Хлебопекарни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b="1" dirty="0" smtClean="0">
                <a:solidFill>
                  <a:schemeClr val="tx1"/>
                </a:solidFill>
              </a:rPr>
              <a:t>IT – </a:t>
            </a:r>
            <a:r>
              <a:rPr lang="ru-RU" sz="1500" b="1" dirty="0" smtClean="0">
                <a:solidFill>
                  <a:schemeClr val="tx1"/>
                </a:solidFill>
              </a:rPr>
              <a:t>отрасль</a:t>
            </a: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chemeClr val="tx1"/>
                </a:solidFill>
              </a:rPr>
              <a:t>Внешне-экономическая деятельность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32440" y="6237312"/>
            <a:ext cx="408804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88025" y="960433"/>
            <a:ext cx="2985718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Региональная поддержка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75904"/>
            <a:ext cx="8495396" cy="866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tx1"/>
                </a:solidFill>
              </a:rPr>
              <a:t>Продолжается поддержка субъектов МСП и самозанятых граждан в Республике Алтай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в соответствии со статьей 8 Закона Республики Алтай от 21 октября 2016 года № 64-РЗ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«О развитии малого и среднего предпринимательства в Республике Алтай</a:t>
            </a:r>
            <a:r>
              <a:rPr lang="ru-RU" sz="1400" b="1" dirty="0" smtClean="0">
                <a:solidFill>
                  <a:schemeClr val="tx1"/>
                </a:solidFill>
              </a:rPr>
              <a:t>»)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объем мер поддержки не снижается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96509" y="2344311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39216" y="2336444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527079" y="2352532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23516" y="2352329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557105" y="2336444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19" y="2618596"/>
            <a:ext cx="1409013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Финансовая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2236" y="2607540"/>
            <a:ext cx="1474101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Имущест</a:t>
            </a:r>
            <a:r>
              <a:rPr lang="ru-RU" sz="1400" b="1" dirty="0" smtClean="0">
                <a:solidFill>
                  <a:schemeClr val="tx1"/>
                </a:solidFill>
              </a:rPr>
              <a:t>-венная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2621" y="2601124"/>
            <a:ext cx="133496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Консульта-ционная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7141" y="2607540"/>
            <a:ext cx="165618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Информа-ционная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39284" y="2599523"/>
            <a:ext cx="165618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Прочая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96509" y="3209959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559265" y="3194660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50082" y="3209188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740360" y="3199662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562268" y="3194660"/>
            <a:ext cx="360041" cy="25306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502" y="3478301"/>
            <a:ext cx="1755202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предоставление субсидий и грантов;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льготные </a:t>
            </a:r>
            <a:r>
              <a:rPr lang="ru-RU" sz="1000" dirty="0" err="1">
                <a:solidFill>
                  <a:schemeClr val="dk1"/>
                </a:solidFill>
              </a:rPr>
              <a:t>микозаймы</a:t>
            </a:r>
            <a:r>
              <a:rPr lang="ru-RU" sz="1000" dirty="0">
                <a:solidFill>
                  <a:schemeClr val="dk1"/>
                </a:solidFill>
              </a:rPr>
              <a:t>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поручительство региональной гарантийной организации; 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льготное кредитование в банках;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льготный лизинг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64425" y="3471096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предоставление в аренду по льготной ставке объектов </a:t>
            </a:r>
            <a:r>
              <a:rPr lang="ru-RU" sz="1000" dirty="0" err="1">
                <a:solidFill>
                  <a:schemeClr val="dk1"/>
                </a:solidFill>
              </a:rPr>
              <a:t>госу</a:t>
            </a:r>
            <a:r>
              <a:rPr lang="ru-RU" sz="1000" dirty="0">
                <a:solidFill>
                  <a:schemeClr val="dk1"/>
                </a:solidFill>
              </a:rPr>
              <a:t>-дарственного и муниципального имущества; 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помещений под офис в бизнес-инкубаторе Центра «мой бизнес»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90894" y="3478301"/>
            <a:ext cx="1345962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бесплатные </a:t>
            </a:r>
            <a:r>
              <a:rPr lang="ru-RU" sz="1000" dirty="0" smtClean="0">
                <a:solidFill>
                  <a:schemeClr val="dk1"/>
                </a:solidFill>
              </a:rPr>
              <a:t>консультации </a:t>
            </a:r>
            <a:r>
              <a:rPr lang="ru-RU" sz="1000" dirty="0">
                <a:solidFill>
                  <a:schemeClr val="dk1"/>
                </a:solidFill>
              </a:rPr>
              <a:t>по вопросам ведения бизнеса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00330" y="3467191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сопровождение проектов;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проведение информационных кампаний;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продвижение продукции на рынки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55627" y="3463019"/>
            <a:ext cx="1562995" cy="2213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семинары;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круглые столы;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chemeClr val="dk1"/>
                </a:solidFill>
              </a:rPr>
              <a:t>вебинары</a:t>
            </a:r>
            <a:r>
              <a:rPr lang="ru-RU" sz="1000" dirty="0">
                <a:solidFill>
                  <a:schemeClr val="dk1"/>
                </a:solidFill>
              </a:rPr>
              <a:t>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dk1"/>
                </a:solidFill>
              </a:rPr>
              <a:t>мастер-классы;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chemeClr val="dk1"/>
                </a:solidFill>
              </a:rPr>
              <a:t>Выставочно</a:t>
            </a:r>
            <a:r>
              <a:rPr lang="ru-RU" sz="1000" dirty="0">
                <a:solidFill>
                  <a:schemeClr val="dk1"/>
                </a:solidFill>
              </a:rPr>
              <a:t>-ярмарочные мероприятия и пр.</a:t>
            </a:r>
          </a:p>
        </p:txBody>
      </p:sp>
      <p:pic>
        <p:nvPicPr>
          <p:cNvPr id="31" name="Picture 2" descr="https://psm7.com/wp-content/uploads/2017/07/cryptocurrency_mark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3"/>
          <a:stretch/>
        </p:blipFill>
        <p:spPr bwMode="auto">
          <a:xfrm>
            <a:off x="404298" y="5805264"/>
            <a:ext cx="1059402" cy="8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allpapertag.com/wallpaper/full/b/c/d/311228-widescreen-office-background-1920x1920-window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95" y="5761911"/>
            <a:ext cx="919832" cy="9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getdrawings.com/cliparts/graffiti-clipart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33" y="5776462"/>
            <a:ext cx="1255141" cy="9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img2.freepng.ru/20180525/qxu/kisspng-request-for-information-drawing-business-data-visualization-5b08cb65a4b841.94128407152730301367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41" y="5777444"/>
            <a:ext cx="975571" cy="8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ttps://lyustrioptom.ru/wp-content/uploads/2019/11/47584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3" y="5761911"/>
            <a:ext cx="1336219" cy="9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8424" y="6237312"/>
            <a:ext cx="552820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56207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ГОСПОДДЕРЖКА ДЛЯ МАЛОГО И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 И САМОЗАНЯТЫХ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753897" y="1267688"/>
            <a:ext cx="7487284" cy="443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ПОЛУЧАТЕЛИ ПОДДЕРЖКИ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8" name="Picture 4" descr="https://av-saimincekas.com/wp-content/uploads/2020/07/Ekibi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4" y="3165986"/>
            <a:ext cx="2664296" cy="19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profkadr.com/upload/iblock/1ec/1ecc26f8f243628409d0dd397044dd6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6976"/>
            <a:ext cx="2891358" cy="21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/>
          <a:srcRect l="29316" t="5392" r="30248" b="6547"/>
          <a:stretch/>
        </p:blipFill>
        <p:spPr>
          <a:xfrm>
            <a:off x="3723994" y="3564283"/>
            <a:ext cx="1547090" cy="1895184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713761" y="2195494"/>
            <a:ext cx="2737983" cy="7151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Субъекты малого и среднего предпринимательства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33086" y="2237250"/>
            <a:ext cx="2701333" cy="622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Самозанятые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1902731" y="1710743"/>
            <a:ext cx="360041" cy="4847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403731" y="1739899"/>
            <a:ext cx="360041" cy="4847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8318" y="5538628"/>
            <a:ext cx="2737983" cy="7151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Граждане, планирующие начать бизнес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 flipH="1" flipV="1">
            <a:off x="2160290" y="4901511"/>
            <a:ext cx="655987" cy="15707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углом 45"/>
          <p:cNvSpPr/>
          <p:nvPr/>
        </p:nvSpPr>
        <p:spPr>
          <a:xfrm rot="5400000" flipH="1">
            <a:off x="6477309" y="4849952"/>
            <a:ext cx="655987" cy="15780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88424" y="6237312"/>
            <a:ext cx="552820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5" y="2968112"/>
            <a:ext cx="7314798" cy="8037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поддержку субъектам МСП и самозанятым гражданам оказывают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30" y="1043657"/>
            <a:ext cx="5472606" cy="9451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Государственные и муниципальные органы власти Республики Алтай</a:t>
            </a:r>
            <a:endParaRPr lang="ru-RU" sz="22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34089" y="4775108"/>
            <a:ext cx="4348402" cy="111351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Организации инфраструктуры поддержки бизнеса</a:t>
            </a:r>
            <a:endParaRPr lang="ru-RU" sz="22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Picture 14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69757"/>
            <a:ext cx="1944217" cy="1926049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900" t="24150" r="17905" b="24401"/>
          <a:stretch/>
        </p:blipFill>
        <p:spPr>
          <a:xfrm>
            <a:off x="323529" y="4084785"/>
            <a:ext cx="3910560" cy="2040275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 flipV="1">
            <a:off x="2661303" y="1988840"/>
            <a:ext cx="470538" cy="9638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40606" y="3774258"/>
            <a:ext cx="470538" cy="9797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244408" y="6237312"/>
            <a:ext cx="696836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778098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ГОСПОДДЕРЖКИ ДЛЯ МАЛОГО И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БИЗНЕСА,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29" y="122023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8" y="191258"/>
            <a:ext cx="714365" cy="7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73361" y="1145698"/>
            <a:ext cx="2067820" cy="38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043" y="1630661"/>
            <a:ext cx="8031477" cy="887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подпрограммы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 малого и среднего предпринимательства»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государственной программы </a:t>
            </a:r>
            <a:r>
              <a:rPr lang="ru-RU" sz="1500" b="1" dirty="0">
                <a:solidFill>
                  <a:schemeClr val="tx1"/>
                </a:solidFill>
              </a:rPr>
              <a:t>Республики Алтай «Развитие экономического потенциала и предпринимательства</a:t>
            </a:r>
            <a:r>
              <a:rPr lang="ru-RU" sz="1500" b="1" dirty="0" smtClean="0">
                <a:solidFill>
                  <a:schemeClr val="tx1"/>
                </a:solidFill>
              </a:rPr>
              <a:t>» предоставляются следующие субсидии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550626" y="2543034"/>
            <a:ext cx="288032" cy="18424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54020" y="2524814"/>
            <a:ext cx="288032" cy="1888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45447" y="2531655"/>
            <a:ext cx="288032" cy="18196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2914" y="2744568"/>
            <a:ext cx="2435424" cy="1922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первоначального взноса по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лизингу за приобретенное оборудование </a:t>
            </a:r>
          </a:p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понесенных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сумме, не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рублей)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28691" y="2735521"/>
            <a:ext cx="2780344" cy="19227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затрат на приобретение оборудования в целях модернизации производства (в объеме не более 50%, понесенных затрат и в сумме, не более 1 млн. рублей) 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9388" y="2726270"/>
            <a:ext cx="2897856" cy="19319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затрат, связанных с реализацией мероприятий по </a:t>
            </a:r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энергосбережению</a:t>
            </a:r>
          </a:p>
          <a:p>
            <a:pPr algn="ctr"/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объеме не более 50%, понесенных затрат и в сумме, не более 1 млн. рублей) </a:t>
            </a:r>
          </a:p>
          <a:p>
            <a:pPr algn="ctr"/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572" y="4860414"/>
            <a:ext cx="8352928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В </a:t>
            </a:r>
            <a:r>
              <a:rPr lang="ru-RU" sz="1200" b="1" i="1" dirty="0">
                <a:solidFill>
                  <a:schemeClr val="tx1"/>
                </a:solidFill>
              </a:rPr>
              <a:t>соответствии с постановлением Правительства Республики Алтай от 26 мая 2021 года № </a:t>
            </a:r>
            <a:r>
              <a:rPr lang="ru-RU" sz="1200" b="1" i="1" dirty="0" smtClean="0">
                <a:solidFill>
                  <a:schemeClr val="tx1"/>
                </a:solidFill>
              </a:rPr>
              <a:t>138.</a:t>
            </a:r>
          </a:p>
          <a:p>
            <a:pPr algn="ctr"/>
            <a:r>
              <a:rPr lang="ru-RU" sz="1200" b="1" i="1" u="sng" dirty="0" smtClean="0">
                <a:solidFill>
                  <a:schemeClr val="tx1"/>
                </a:solidFill>
              </a:rPr>
              <a:t>В 2022 году субсидии в 13 млн. рублей распределены </a:t>
            </a:r>
            <a:r>
              <a:rPr lang="ru-RU" sz="1200" b="1" i="1" u="sng" dirty="0">
                <a:solidFill>
                  <a:schemeClr val="tx1"/>
                </a:solidFill>
              </a:rPr>
              <a:t>по следующим направлениям: </a:t>
            </a:r>
          </a:p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- на возмещение части затрат, связанных с приобретением оборудования в целях модернизации производства </a:t>
            </a:r>
            <a:r>
              <a:rPr lang="ru-RU" sz="1200" b="1" i="1" dirty="0" smtClean="0">
                <a:solidFill>
                  <a:schemeClr val="tx1"/>
                </a:solidFill>
              </a:rPr>
              <a:t>– 52 получателей на 6,8 </a:t>
            </a:r>
            <a:r>
              <a:rPr lang="ru-RU" sz="1200" b="1" i="1" dirty="0">
                <a:solidFill>
                  <a:schemeClr val="tx1"/>
                </a:solidFill>
              </a:rPr>
              <a:t>млн. руб.;</a:t>
            </a:r>
          </a:p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- на возмещение части затрат при приобретении оборудования по договорам лизинга </a:t>
            </a:r>
            <a:r>
              <a:rPr lang="ru-RU" sz="1200" b="1" i="1" dirty="0" smtClean="0">
                <a:solidFill>
                  <a:schemeClr val="tx1"/>
                </a:solidFill>
              </a:rPr>
              <a:t>- 19 получателей на 6 млн. </a:t>
            </a:r>
            <a:r>
              <a:rPr lang="ru-RU" sz="1200" b="1" i="1" dirty="0">
                <a:solidFill>
                  <a:schemeClr val="tx1"/>
                </a:solidFill>
              </a:rPr>
              <a:t>руб.;</a:t>
            </a:r>
          </a:p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- на возмещение части затрат, связанных с реализацией мероприятий по энергосбережению </a:t>
            </a:r>
            <a:r>
              <a:rPr lang="ru-RU" sz="1200" b="1" i="1" dirty="0" smtClean="0">
                <a:solidFill>
                  <a:schemeClr val="tx1"/>
                </a:solidFill>
              </a:rPr>
              <a:t>– 1 получатель на 104,5 </a:t>
            </a:r>
            <a:r>
              <a:rPr lang="ru-RU" sz="1200" b="1" i="1" dirty="0">
                <a:solidFill>
                  <a:schemeClr val="tx1"/>
                </a:solidFill>
              </a:rPr>
              <a:t>тыс. руб</a:t>
            </a:r>
            <a:r>
              <a:rPr lang="ru-RU" sz="1200" b="1" i="1" dirty="0" smtClean="0">
                <a:solidFill>
                  <a:schemeClr val="tx1"/>
                </a:solidFill>
              </a:rPr>
              <a:t>.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237312"/>
            <a:ext cx="624828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95840"/>
            <a:ext cx="1818881" cy="30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Гранты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4535" y="1096918"/>
            <a:ext cx="8162360" cy="526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sz="2000" b="1" dirty="0">
                <a:solidFill>
                  <a:schemeClr val="tx1"/>
                </a:solidFill>
              </a:rPr>
              <a:t>Предоставление грантов социальным предприятиям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603" y="1873880"/>
            <a:ext cx="8338682" cy="6666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Грант в размере от 100 до 500 тыс. рублей предоставляется на финансовое обеспечение расходов на реализацию проекта социального предприятия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923928" y="1646522"/>
            <a:ext cx="792088" cy="19425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84688"/>
            <a:ext cx="5184576" cy="3840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Грант может быть направлен на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аренду </a:t>
            </a: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и ремонт нежилого помещения;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аренду </a:t>
            </a: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приобретение оборудования;</a:t>
            </a:r>
            <a:endParaRPr lang="ru-RU" sz="14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технологическое присоединение к объектам инженерной инфраструктуры;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оплату </a:t>
            </a: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коммунальных услуг, электроснабжения, связи;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приобретение основных средств;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приобретение расходных </a:t>
            </a:r>
            <a:r>
              <a:rPr lang="ru-RU" sz="1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материалов и других расходов в соответствии с действующим порядком.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2021 году </a:t>
            </a: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поддержку на 6,4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млн. руб. </a:t>
            </a: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получили 13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предприятий,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которыми </a:t>
            </a: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создано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 рабочих мест и сохранено 61 рабочее место.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2022 году </a:t>
            </a:r>
            <a:r>
              <a:rPr lang="ru-RU" sz="1400" b="1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грантополучателями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стали </a:t>
            </a: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еще </a:t>
            </a:r>
            <a:b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13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социальных предприятий, сумма поддержки составила 6,5 млн. руб.</a:t>
            </a:r>
          </a:p>
        </p:txBody>
      </p:sp>
      <p:pic>
        <p:nvPicPr>
          <p:cNvPr id="11" name="Picture 4" descr="http://t-l.ru/i/n/710/266710/tn_266710_72c559a6510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04" y="3352656"/>
            <a:ext cx="3067423" cy="30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237312"/>
            <a:ext cx="624828" cy="3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593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  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04248" y="6165609"/>
            <a:ext cx="2133600" cy="36512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10919" r="10950" b="10456"/>
          <a:stretch/>
        </p:blipFill>
        <p:spPr bwMode="auto">
          <a:xfrm>
            <a:off x="284586" y="146912"/>
            <a:ext cx="1494821" cy="13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7690" y="1579261"/>
            <a:ext cx="8254749" cy="648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sz="2000" b="1" dirty="0">
                <a:solidFill>
                  <a:schemeClr val="tx1"/>
                </a:solidFill>
              </a:rPr>
              <a:t>Фонд поддержки малого и среднего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предпринимательства Республики Алтай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50988" y="2252991"/>
            <a:ext cx="792088" cy="32218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691" y="2597563"/>
            <a:ext cx="8338682" cy="4724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Микрозаймы предоставляются </a:t>
            </a:r>
            <a:r>
              <a:rPr lang="ru-RU" sz="1400" b="1" dirty="0" smtClean="0">
                <a:solidFill>
                  <a:schemeClr val="tx1"/>
                </a:solidFill>
              </a:rPr>
              <a:t>субъектам </a:t>
            </a:r>
            <a:r>
              <a:rPr lang="ru-RU" sz="1400" b="1" dirty="0">
                <a:solidFill>
                  <a:schemeClr val="tx1"/>
                </a:solidFill>
              </a:rPr>
              <a:t>малого и среднего </a:t>
            </a:r>
            <a:r>
              <a:rPr lang="ru-RU" sz="1400" b="1" dirty="0" smtClean="0">
                <a:solidFill>
                  <a:schemeClr val="tx1"/>
                </a:solidFill>
              </a:rPr>
              <a:t>предпринимательства </a:t>
            </a:r>
          </a:p>
          <a:p>
            <a:pPr lvl="0"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и самозанятым гражданам Республики Алтай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1330" y="1168601"/>
            <a:ext cx="2899001" cy="30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Льготные </a:t>
            </a:r>
            <a:r>
              <a:rPr lang="ru-RU" dirty="0" err="1" smtClean="0"/>
              <a:t>микрозаймы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3" y="223820"/>
            <a:ext cx="723116" cy="7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056"/>
            <a:ext cx="1224135" cy="8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808396"/>
              </p:ext>
            </p:extLst>
          </p:nvPr>
        </p:nvGraphicFramePr>
        <p:xfrm>
          <a:off x="1031996" y="3125310"/>
          <a:ext cx="7134225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7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4276</TotalTime>
  <Words>666</Words>
  <Application>Microsoft Office PowerPoint</Application>
  <PresentationFormat>Экран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МЕРЫ ГОСПОДДЕРЖКИ ДЛЯ МАЛОГО И  СРЕДНЕГО БИЗНЕСА,  ДЕЙСТВУЮЩИЕ НА РЕГИОНАЛЬНОМ УРОВНЕ</vt:lpstr>
      <vt:lpstr>ГОСПОДДЕРЖКА ДЛЯ МАЛОГО И  СРЕДНЕГО БИЗНЕСА И САМОЗАНЯТЫХ </vt:lpstr>
      <vt:lpstr>Презентация PowerPoint</vt:lpstr>
      <vt:lpstr>МЕРЫ ГОСПОДДЕРЖКИ ДЛЯ МАЛОГО И  СРЕДНЕГО БИЗНЕСА,  ДЕЙСТВУЮЩИЕ НА РЕГИОНАЛЬНОМ УРОВНЕ</vt:lpstr>
      <vt:lpstr>Презентация PowerPoint</vt:lpstr>
      <vt:lpstr>Презентация PowerPoint</vt:lpstr>
      <vt:lpstr>С целью получения подробной консультации по мерам  государственной поддержки просим обращаться  по телефонам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Минэкономразвития РА</dc:creator>
  <cp:lastModifiedBy>Минэкономразвития РА</cp:lastModifiedBy>
  <cp:revision>176</cp:revision>
  <cp:lastPrinted>2022-10-02T07:47:53Z</cp:lastPrinted>
  <dcterms:created xsi:type="dcterms:W3CDTF">2020-04-01T07:51:49Z</dcterms:created>
  <dcterms:modified xsi:type="dcterms:W3CDTF">2022-10-03T02:57:09Z</dcterms:modified>
</cp:coreProperties>
</file>